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2ABEC6-DC45-4CBF-B5A8-0FA4B4531707}" v="6" dt="2024-09-03T13:26:18.9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8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261E14-F041-41B8-8303-E808211244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8B34501-D46B-492B-A16B-11CE3C0D7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3442415-7D42-479D-BEE8-AC2AAB3D4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9CE0-6941-4B6B-8834-9D605C2A496D}" type="datetimeFigureOut">
              <a:rPr lang="sv-SE" smtClean="0"/>
              <a:t>2024-09-04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9B3BCA9-E5DC-47B2-9862-E462B5D31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D8FCB5E-57E5-4592-AB08-9FB31129F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ECA8B-3526-4D1C-8686-4FB8331B69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3724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C38084-63E7-435D-9DE5-AA6C937E3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1B9E771-D60B-4EAF-B6CA-4BA8258CB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E2F56F1-A629-43C8-B550-88DDAA87B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9CE0-6941-4B6B-8834-9D605C2A496D}" type="datetimeFigureOut">
              <a:rPr lang="sv-SE" smtClean="0"/>
              <a:t>2024-09-04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6817C56-448D-470A-88DB-72148772C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3BCE7F6-F0A8-4857-9E51-B082783D0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ECA8B-3526-4D1C-8686-4FB8331B69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5653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CD4DC31-0768-4C95-B489-AF1E94F9FC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E9BAC7E-7864-44C1-9D8C-7A77748D5A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83DA15E-B3B6-447D-AFB6-5C972F8C0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9CE0-6941-4B6B-8834-9D605C2A496D}" type="datetimeFigureOut">
              <a:rPr lang="sv-SE" smtClean="0"/>
              <a:t>2024-09-04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E23278E-6ECD-473A-A5AA-BC2DF607B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B18636D-7F95-4B30-966C-9A20A19AE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ECA8B-3526-4D1C-8686-4FB8331B69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0037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23663AC-430C-4CC2-9229-0A81BBECE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1A6521E-8F6D-4AD4-A67B-CA4C3D86E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33BB62B-C79F-46E8-8C9E-09C763187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9CE0-6941-4B6B-8834-9D605C2A496D}" type="datetimeFigureOut">
              <a:rPr lang="sv-SE" smtClean="0"/>
              <a:t>2024-09-04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AB4BE4F-58AB-4AD3-B6FD-F285139D6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DA15A51-4776-4366-88C7-ED5EFC23E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ECA8B-3526-4D1C-8686-4FB8331B69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07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3F224-C8C4-4102-9ADA-FBC7BF7FB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14F8CCA-1E5E-45DB-AB89-3246900C82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E7E39D8-22E8-4EB0-989F-A9BA38766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9CE0-6941-4B6B-8834-9D605C2A496D}" type="datetimeFigureOut">
              <a:rPr lang="sv-SE" smtClean="0"/>
              <a:t>2024-09-04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67B9798-930C-4D3D-9E8F-DCEE32780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A3CD8DE-7E6B-453F-A41D-7456F04C5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ECA8B-3526-4D1C-8686-4FB8331B69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1382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6022B7-EC5A-42AA-8F5C-92C575E3E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C58321E-AFCB-481B-84BA-1F42A6BCEA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D4C8D2C-A30C-47AE-A22E-41BAA90640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CF4EC77-67C1-4A09-9006-331D49B4F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9CE0-6941-4B6B-8834-9D605C2A496D}" type="datetimeFigureOut">
              <a:rPr lang="sv-SE" smtClean="0"/>
              <a:t>2024-09-04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808C731-9A46-4006-86B6-86330DEF2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61435F2-AAD3-4D4A-8BBD-FA91E08DF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ECA8B-3526-4D1C-8686-4FB8331B69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9094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84C441-991C-4ABD-9746-57839298C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241D30B-DE05-4DC8-A87B-49FD89BF4D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E5C5DB1-4354-4E12-8530-321BB8F918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98EC0F0-A4EA-4550-99AA-C631615C51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142AAF2-2B1D-4C2F-B39F-B0E050A1B3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5C80600-AE7A-41B8-8D3B-E4BCFD72C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9CE0-6941-4B6B-8834-9D605C2A496D}" type="datetimeFigureOut">
              <a:rPr lang="sv-SE" smtClean="0"/>
              <a:t>2024-09-04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44781C4-ED09-48FA-8F2C-07DC37F45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6F99C6B-6A3C-4548-A589-E54DF6D6F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ECA8B-3526-4D1C-8686-4FB8331B69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7914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110C03-BF32-407B-9A06-6E70967F1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F747A9C-258D-41A1-9090-B6E4673BA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9CE0-6941-4B6B-8834-9D605C2A496D}" type="datetimeFigureOut">
              <a:rPr lang="sv-SE" smtClean="0"/>
              <a:t>2024-09-04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D573F09-F6B5-434C-994E-F0126D622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F1F53CE-CD7D-4AE9-85E2-88C04CB01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ECA8B-3526-4D1C-8686-4FB8331B69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1472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43CC3AE-B323-4087-B879-C5F4F01E9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9CE0-6941-4B6B-8834-9D605C2A496D}" type="datetimeFigureOut">
              <a:rPr lang="sv-SE" smtClean="0"/>
              <a:t>2024-09-04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1224678-0BD3-4697-BBBD-18C4D1992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34F2B65-5EC6-4AF3-A64B-286D7E3A0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ECA8B-3526-4D1C-8686-4FB8331B69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2301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661014-A104-4852-86B0-113CADF41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F27F62D-2C58-405D-86D2-707494A8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6821829-1BED-4605-95D5-317A9CB72A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5F2E4D6-901C-4874-B25B-0F58309BB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9CE0-6941-4B6B-8834-9D605C2A496D}" type="datetimeFigureOut">
              <a:rPr lang="sv-SE" smtClean="0"/>
              <a:t>2024-09-04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E825C6D-274B-41B0-89F1-B51B0F9F2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31A444F-E88B-4638-A5C0-063FF1760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ECA8B-3526-4D1C-8686-4FB8331B69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399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E5D94B-C154-4F49-A11D-9FC2B7D53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397C239-4CCC-4A2C-9DD4-F68051A059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9205EB6-8BDB-43FC-8540-C0485142B9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8B0E774-84A9-4198-9CF6-AEBFF5608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9CE0-6941-4B6B-8834-9D605C2A496D}" type="datetimeFigureOut">
              <a:rPr lang="sv-SE" smtClean="0"/>
              <a:t>2024-09-04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B0D1E9D-E652-4DC6-9E21-1AB96B85B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C715AA1-2F5A-475A-8139-7E37A9614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ECA8B-3526-4D1C-8686-4FB8331B69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213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43E77AD-76D6-43F1-887B-6AC1F8B0E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1C3F8AA-F78C-4703-A17B-9292FC2C67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44692F1-28A3-4E37-9C92-2635F66FF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99CE0-6941-4B6B-8834-9D605C2A496D}" type="datetimeFigureOut">
              <a:rPr lang="sv-SE" smtClean="0"/>
              <a:t>2024-09-04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FADEE98-B71B-4BB9-8F0A-9AAC08594A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C2EB54E-A966-4709-B234-CED655EE7C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ECA8B-3526-4D1C-8686-4FB8331B69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8466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B5B6245C-D47E-4045-9FD9-766A26052D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25" y="37324"/>
            <a:ext cx="2649894" cy="938123"/>
          </a:xfrm>
          <a:prstGeom prst="rect">
            <a:avLst/>
          </a:prstGeom>
        </p:spPr>
      </p:pic>
      <p:sp>
        <p:nvSpPr>
          <p:cNvPr id="4" name="Rubrik 3">
            <a:extLst>
              <a:ext uri="{FF2B5EF4-FFF2-40B4-BE49-F238E27FC236}">
                <a16:creationId xmlns:a16="http://schemas.microsoft.com/office/drawing/2014/main" id="{A30F8DFF-DECE-4DEC-9B1F-771E964F7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2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Foodservice</a:t>
            </a:r>
            <a:r>
              <a:rPr lang="sv-SE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kunskap, inspiration, nätverk</a:t>
            </a:r>
            <a:br>
              <a:rPr lang="sv-SE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sv-SE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 oktober, hos GS1 Sweden, Stockholm</a:t>
            </a:r>
            <a:endParaRPr lang="sv-SE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83E67359-DEE6-2ACA-6656-54A4B76AC3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761505"/>
              </p:ext>
            </p:extLst>
          </p:nvPr>
        </p:nvGraphicFramePr>
        <p:xfrm>
          <a:off x="407330" y="1633194"/>
          <a:ext cx="11377339" cy="4667324"/>
        </p:xfrm>
        <a:graphic>
          <a:graphicData uri="http://schemas.openxmlformats.org/drawingml/2006/table">
            <a:tbl>
              <a:tblPr firstRow="1" bandRow="1"/>
              <a:tblGrid>
                <a:gridCol w="1584176">
                  <a:extLst>
                    <a:ext uri="{9D8B030D-6E8A-4147-A177-3AD203B41FA5}">
                      <a16:colId xmlns:a16="http://schemas.microsoft.com/office/drawing/2014/main" val="1869985116"/>
                    </a:ext>
                  </a:extLst>
                </a:gridCol>
                <a:gridCol w="2448347">
                  <a:extLst>
                    <a:ext uri="{9D8B030D-6E8A-4147-A177-3AD203B41FA5}">
                      <a16:colId xmlns:a16="http://schemas.microsoft.com/office/drawing/2014/main" val="557065316"/>
                    </a:ext>
                  </a:extLst>
                </a:gridCol>
                <a:gridCol w="3519099">
                  <a:extLst>
                    <a:ext uri="{9D8B030D-6E8A-4147-A177-3AD203B41FA5}">
                      <a16:colId xmlns:a16="http://schemas.microsoft.com/office/drawing/2014/main" val="996652442"/>
                    </a:ext>
                  </a:extLst>
                </a:gridCol>
                <a:gridCol w="3825717">
                  <a:extLst>
                    <a:ext uri="{9D8B030D-6E8A-4147-A177-3AD203B41FA5}">
                      <a16:colId xmlns:a16="http://schemas.microsoft.com/office/drawing/2014/main" val="2748066983"/>
                    </a:ext>
                  </a:extLst>
                </a:gridCol>
              </a:tblGrid>
              <a:tr h="2296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sv-SE" sz="1000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BLOCK</a:t>
                      </a:r>
                    </a:p>
                  </a:txBody>
                  <a:tcPr marL="36000" marR="36000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DFEC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sv-SE" sz="1000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Tid</a:t>
                      </a:r>
                    </a:p>
                  </a:txBody>
                  <a:tcPr marL="36000" marR="36000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DFEC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sv-SE" sz="1000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Avsnitt</a:t>
                      </a:r>
                    </a:p>
                  </a:txBody>
                  <a:tcPr marL="36000" marR="36000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DFEC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sv-SE" sz="1000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Presentatörer</a:t>
                      </a:r>
                    </a:p>
                  </a:txBody>
                  <a:tcPr marL="36000" marR="36000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DFEC">
                        <a:lumMod val="9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47559"/>
                  </a:ext>
                </a:extLst>
              </a:tr>
              <a:tr h="2296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sv-SE" sz="1000" b="1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Frukost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sv-SE" sz="1000" b="0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08.30-09.00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sv-SE" sz="1000" b="0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Frukost serveras för de som önskar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sz="1000" b="0" i="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203336"/>
                  </a:ext>
                </a:extLst>
              </a:tr>
              <a:tr h="7115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sv-SE" sz="1000" b="1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Introduktion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sv-SE" sz="1000" b="0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09.00-09.10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sv-SE" sz="1000" b="0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Välkommen!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sv-SE" sz="1000" b="0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Kort presentation branschorganisationer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sv-SE" sz="1000" b="0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Varför intro till Foodservice är så viktigt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="1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Kristina Hovmöller, </a:t>
                      </a:r>
                      <a:r>
                        <a:rPr lang="sv-SE" sz="1000" b="0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Upfield Sweden, ECR Foodservice, </a:t>
                      </a:r>
                      <a:br>
                        <a:rPr lang="sv-SE" sz="1000" b="0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lang="sv-SE" sz="1000" b="0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DLFs Marknadskommitté R&amp;S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="1" i="0" strike="noStrike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Mathias Dittrich</a:t>
                      </a:r>
                      <a:r>
                        <a:rPr lang="sv-SE" sz="1000" b="0" i="0" strike="noStrike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DLF</a:t>
                      </a:r>
                      <a:endParaRPr lang="sv-SE" sz="1000" b="0" i="0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602241"/>
                  </a:ext>
                </a:extLst>
              </a:tr>
              <a:tr h="2296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sv-SE" sz="1000" b="1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Foodservice idag och i framtiden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sv-SE" sz="1000" b="0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09.10-10.10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="0" i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Marknaden idag och framåt – gästen &amp; kunden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="0" i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”Ungas syn på måltiders, livsmedel och restauranger”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="1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Johan Kaij, </a:t>
                      </a:r>
                      <a:r>
                        <a:rPr lang="sv-SE" sz="1000" b="0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Foodservice strateg Circel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="1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Sara Fröhling </a:t>
                      </a:r>
                      <a:r>
                        <a:rPr lang="sv-SE" sz="1000" b="1" i="0" dirty="0" err="1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Linderskiöld</a:t>
                      </a:r>
                      <a:r>
                        <a:rPr lang="sv-SE" sz="1000" b="1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</a:t>
                      </a:r>
                      <a:r>
                        <a:rPr lang="sv-SE" sz="1000" b="0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Ungdomsbarometern</a:t>
                      </a:r>
                      <a:endParaRPr lang="sv-SE" sz="1000" b="1" i="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533553"/>
                  </a:ext>
                </a:extLst>
              </a:tr>
              <a:tr h="2296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1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Bensträckare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10.10-10.25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sz="1000" b="0" i="0" kern="12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sz="1000" b="0" i="0" kern="1200" noProof="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932018"/>
                  </a:ext>
                </a:extLst>
              </a:tr>
              <a:tr h="2296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1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Restaurangen &amp; Gästen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10.25-11.15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Från Restaurangens perspektiv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="1" i="0" kern="1200" noProof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Daniel Seifter</a:t>
                      </a:r>
                      <a:r>
                        <a:rPr lang="sv-SE" sz="1000" b="0" i="0" kern="1200" noProof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</a:t>
                      </a:r>
                      <a:r>
                        <a:rPr lang="en-US" sz="1000" b="0" i="0" kern="1200" noProof="0" dirty="0" err="1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vd</a:t>
                      </a:r>
                      <a:r>
                        <a:rPr lang="en-US" sz="1000" b="0" i="0" kern="1200" noProof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Urban Deli </a:t>
                      </a:r>
                      <a:endParaRPr lang="sv-SE" sz="1000" b="0" i="0" kern="1200" noProof="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5010506"/>
                  </a:ext>
                </a:extLst>
              </a:tr>
              <a:tr h="229621">
                <a:tc>
                  <a:txBody>
                    <a:bodyPr/>
                    <a:lstStyle/>
                    <a:p>
                      <a:pPr algn="ctr"/>
                      <a:r>
                        <a:rPr lang="sv-SE" sz="1000" b="1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Gruppdiskussioner &amp; Minipanel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11.15-11.50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="0" i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Diskussion och frågor till talarna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sz="1000" b="0" i="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671421"/>
                  </a:ext>
                </a:extLst>
              </a:tr>
              <a:tr h="2296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sv-SE" sz="1000" b="1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LUNCH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BB0CF">
                        <a:lumMod val="20000"/>
                        <a:lumOff val="80000"/>
                      </a:srgbClr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sv-SE" sz="1000" b="1" i="1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11.50-13.00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BB0CF">
                        <a:lumMod val="20000"/>
                        <a:lumOff val="8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sv-SE" sz="1100" b="0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Lunch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sz="1100" b="0" i="0" kern="1200" noProof="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584109"/>
                  </a:ext>
                </a:extLst>
              </a:tr>
              <a:tr h="229621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sv-SE" sz="1000" b="1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Affärsprocesser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sv-SE" sz="1000" b="0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13.00-13.30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sv-SE" sz="1000" b="0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Offentlig sektor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="1" i="0" kern="12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Eva Sundberg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MATTanken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och Jordbruksverket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="1" i="0" kern="12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Linda Bjarle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Livsmedelscontroller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Helsingborg Kommun samt Kost &amp; Näring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154340"/>
                  </a:ext>
                </a:extLst>
              </a:tr>
              <a:tr h="229621">
                <a:tc vMerge="1">
                  <a:txBody>
                    <a:bodyPr/>
                    <a:lstStyle/>
                    <a:p>
                      <a:pPr algn="ctr"/>
                      <a:endParaRPr lang="sv-SE" sz="1000" b="1" i="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sv-SE" sz="1000" b="0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13.30-14.00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sv-SE" sz="1000" b="0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Kedjeperspektiv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="1" i="0" kern="1200" noProof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Annette Linderoth</a:t>
                      </a:r>
                      <a:r>
                        <a:rPr lang="sv-SE" sz="1000" b="0" i="0" kern="1200" noProof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Social Eatertainment Group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904288"/>
                  </a:ext>
                </a:extLst>
              </a:tr>
              <a:tr h="229621">
                <a:tc vMerge="1">
                  <a:txBody>
                    <a:bodyPr/>
                    <a:lstStyle/>
                    <a:p>
                      <a:pPr algn="ctr"/>
                      <a:endParaRPr lang="sv-SE" sz="1000" b="1" i="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sv-SE" sz="1000" b="0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14.00-14.30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sv-SE" sz="1000" b="0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Grossistperspektiv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="1" i="0" kern="1200" noProof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Veronica Claeson</a:t>
                      </a:r>
                      <a:r>
                        <a:rPr lang="sv-SE" sz="1000" i="0" kern="1200" noProof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Martin &amp; Servera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401834"/>
                  </a:ext>
                </a:extLst>
              </a:tr>
              <a:tr h="2296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sv-SE" sz="1000" b="1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Paus/Bensträckare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BB0CF">
                        <a:lumMod val="20000"/>
                        <a:lumOff val="80000"/>
                      </a:srgbClr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sv-SE" sz="1000" b="1" i="1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14.30-14.45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BB0CF">
                        <a:lumMod val="20000"/>
                        <a:lumOff val="8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indent="-228600" algn="l">
                        <a:buFont typeface="Arial" panose="020B0604020202020204" pitchFamily="34" charset="0"/>
                        <a:buAutoNum type="arabicPeriod"/>
                      </a:pPr>
                      <a:endParaRPr lang="sv-SE" sz="1100" b="0" i="0" kern="12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sv-SE" sz="1100" b="0" i="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934034"/>
                  </a:ext>
                </a:extLst>
              </a:tr>
              <a:tr h="2296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1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Affärsprocesser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sv-SE" sz="1000" b="0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14.45-15.15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sv-SE" sz="1000" b="0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Leverantörsperspektiv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="1" i="0" kern="1200" noProof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Christer Lundin</a:t>
                      </a:r>
                      <a:r>
                        <a:rPr lang="sv-SE" sz="1000" b="0" i="0" kern="1200" noProof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Arla Foods Sverige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655011"/>
                  </a:ext>
                </a:extLst>
              </a:tr>
              <a:tr h="2296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1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Gruppdiskussioner &amp; Minipanel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sv-SE" sz="1000" b="0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15.15-15.45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sv-SE" sz="1000" b="0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Trendspaning: ”Framtidens restaurang, köttets revansch och mervärden i måltider”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="1" i="0" kern="1200" noProof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Sofie Zetterqvist Bonnevier, </a:t>
                      </a:r>
                      <a:r>
                        <a:rPr lang="sv-SE" sz="1000" b="0" i="0" kern="1200" noProof="0" dirty="0" err="1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PopFoodie</a:t>
                      </a:r>
                      <a:endParaRPr lang="sv-SE" sz="1000" b="1" i="0" kern="1200" noProof="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075839"/>
                  </a:ext>
                </a:extLst>
              </a:tr>
              <a:tr h="2296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sv-SE" sz="1000" b="1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Avslut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sv-SE" sz="1000" b="0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15.45-16.00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sv-SE" sz="1000" b="0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Summering av dagen/Avslutande frågor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="0" i="0" kern="1200" noProof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Johan Kaij 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EDF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763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883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cb75a10-b6d1-41c8-85f6-7f06b3119c01" xsi:nil="true"/>
    <lcf76f155ced4ddcb4097134ff3c332f xmlns="8f7c8166-da89-4822-9827-babca4c009d2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0DB87E164C12F489BB2EB23A93BAF03" ma:contentTypeVersion="16" ma:contentTypeDescription="Skapa ett nytt dokument." ma:contentTypeScope="" ma:versionID="a4e6b93ae6dd265a3368458f0af07e1a">
  <xsd:schema xmlns:xsd="http://www.w3.org/2001/XMLSchema" xmlns:xs="http://www.w3.org/2001/XMLSchema" xmlns:p="http://schemas.microsoft.com/office/2006/metadata/properties" xmlns:ns2="8f7c8166-da89-4822-9827-babca4c009d2" xmlns:ns3="6cb75a10-b6d1-41c8-85f6-7f06b3119c01" targetNamespace="http://schemas.microsoft.com/office/2006/metadata/properties" ma:root="true" ma:fieldsID="a5e2296e724e9ef4006d13337574c2e6" ns2:_="" ns3:_="">
    <xsd:import namespace="8f7c8166-da89-4822-9827-babca4c009d2"/>
    <xsd:import namespace="6cb75a10-b6d1-41c8-85f6-7f06b3119c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7c8166-da89-4822-9827-babca4c009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451ddf3a-bbdb-4285-8a4a-5d086209bd9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b75a10-b6d1-41c8-85f6-7f06b3119c0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de9433d-996c-4a98-aacb-63cd0fc9a340}" ma:internalName="TaxCatchAll" ma:showField="CatchAllData" ma:web="6cb75a10-b6d1-41c8-85f6-7f06b3119c0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7D077C-5787-4BF5-9C20-23EF2F5658D5}">
  <ds:schemaRefs>
    <ds:schemaRef ds:uri="8f7c8166-da89-4822-9827-babca4c009d2"/>
    <ds:schemaRef ds:uri="6cb75a10-b6d1-41c8-85f6-7f06b3119c01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CAC0B43-1CAF-4FCD-A568-C056D23844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7c8166-da89-4822-9827-babca4c009d2"/>
    <ds:schemaRef ds:uri="6cb75a10-b6d1-41c8-85f6-7f06b3119c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86A032F-FBF0-4564-894F-8475F3CC06F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514</TotalTime>
  <Words>203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Office-tema</vt:lpstr>
      <vt:lpstr>Foodservice – kunskap, inspiration, nätverk 1 oktober, hos GS1 Sweden, Stockholm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för Introduktion till Foodservicebranschen 29 november Stockholm</dc:title>
  <dc:creator>Frida Holgersson</dc:creator>
  <cp:lastModifiedBy>Ebba Kärrlander</cp:lastModifiedBy>
  <cp:revision>14</cp:revision>
  <dcterms:created xsi:type="dcterms:W3CDTF">2022-04-01T09:15:03Z</dcterms:created>
  <dcterms:modified xsi:type="dcterms:W3CDTF">2024-09-04T08:04:15Z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0x01010020DB87E164C12F489BB2EB23A93BAF03</vt:lpwstr>
  </property>
  <property fmtid="{D5CDD505-2E9C-101B-9397-08002B2CF9AE}" pid="3" name="MediaServiceImageTags">
    <vt:lpwstr/>
  </property>
</Properties>
</file>